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7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5" r:id="rId9"/>
    <p:sldId id="262" r:id="rId10"/>
    <p:sldId id="263" r:id="rId11"/>
    <p:sldId id="266" r:id="rId12"/>
    <p:sldId id="268" r:id="rId13"/>
    <p:sldId id="267" r:id="rId14"/>
    <p:sldId id="269" r:id="rId15"/>
    <p:sldId id="270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1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audio1.wav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6DF35B-2F2A-41EA-8937-704528155E29}" type="datetimeFigureOut">
              <a:rPr lang="ko-KR" altLang="en-US" smtClean="0"/>
              <a:t>2021-07-22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208A9B-4AD0-4319-B492-D173D3A30EA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1378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16218" y="221573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6032E-1105-4A23-84A1-BE5F7A2C83AA}" type="datetimeFigureOut">
              <a:rPr lang="ko-KR" altLang="en-US" smtClean="0"/>
              <a:t>2021-07-22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05FF8-A0C7-4B0F-8006-54614138EE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561476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6032E-1105-4A23-84A1-BE5F7A2C83AA}" type="datetimeFigureOut">
              <a:rPr lang="ko-KR" altLang="en-US" smtClean="0"/>
              <a:t>2021-07-22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05FF8-A0C7-4B0F-8006-54614138EE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42802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968440"/>
          </a:xfrm>
        </p:spPr>
        <p:txBody>
          <a:bodyPr/>
          <a:lstStyle/>
          <a:p>
            <a:r>
              <a:rPr lang="ko-KR" altLang="en-US" dirty="0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2341548"/>
            <a:ext cx="10058400" cy="3527546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6032E-1105-4A23-84A1-BE5F7A2C83AA}" type="datetimeFigureOut">
              <a:rPr lang="ko-KR" altLang="en-US" smtClean="0"/>
              <a:t>2021-07-22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05FF8-A0C7-4B0F-8006-54614138EE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296662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9F6032E-1105-4A23-84A1-BE5F7A2C83AA}" type="datetimeFigureOut">
              <a:rPr lang="ko-KR" altLang="en-US" smtClean="0"/>
              <a:t>2021-07-22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4705FF8-A0C7-4B0F-8006-54614138EE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69905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6032E-1105-4A23-84A1-BE5F7A2C83AA}" type="datetimeFigureOut">
              <a:rPr lang="ko-KR" altLang="en-US" smtClean="0"/>
              <a:t>2021-07-22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05FF8-A0C7-4B0F-8006-54614138EE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1967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6032E-1105-4A23-84A1-BE5F7A2C83AA}" type="datetimeFigureOut">
              <a:rPr lang="ko-KR" altLang="en-US" smtClean="0"/>
              <a:t>2021-07-22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05FF8-A0C7-4B0F-8006-54614138EE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2690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6032E-1105-4A23-84A1-BE5F7A2C83AA}" type="datetimeFigureOut">
              <a:rPr lang="ko-KR" altLang="en-US" smtClean="0"/>
              <a:t>2021-07-22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705FF8-A0C7-4B0F-8006-54614138EEC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053225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9F6032E-1105-4A23-84A1-BE5F7A2C83AA}" type="datetimeFigureOut">
              <a:rPr lang="ko-KR" altLang="en-US" smtClean="0"/>
              <a:t>2021-07-22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4705FF8-A0C7-4B0F-8006-54614138EEC4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0367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7" r:id="rId2"/>
    <p:sldLayoutId id="2147483692" r:id="rId3"/>
    <p:sldLayoutId id="2147483698" r:id="rId4"/>
    <p:sldLayoutId id="2147483699" r:id="rId5"/>
    <p:sldLayoutId id="2147483700" r:id="rId6"/>
    <p:sldLayoutId id="2147483701" r:id="rId7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1291475" y="1391920"/>
            <a:ext cx="9530080" cy="1899920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9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sz="4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스마트 </a:t>
            </a:r>
            <a:r>
              <a:rPr lang="ko-KR" altLang="en-US" sz="4800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문화앱</a:t>
            </a:r>
            <a:r>
              <a:rPr lang="ko-KR" altLang="en-US" sz="4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사용자 조사 분석</a:t>
            </a:r>
            <a:r>
              <a:rPr lang="ko-KR" altLang="en-US" sz="4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/>
            </a:r>
            <a:br>
              <a:rPr lang="ko-KR" altLang="en-US" sz="4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</a:br>
            <a:r>
              <a:rPr lang="en-US" altLang="ko-KR" sz="4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(2</a:t>
            </a:r>
            <a:r>
              <a:rPr lang="ko-KR" altLang="en-US" sz="4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차 평가</a:t>
            </a:r>
            <a:r>
              <a:rPr lang="en-US" altLang="ko-KR" sz="4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)</a:t>
            </a:r>
            <a:endParaRPr lang="ko-KR" altLang="en-US" sz="40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76960" y="4307840"/>
            <a:ext cx="995911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제 출 일 </a:t>
            </a:r>
            <a:r>
              <a:rPr lang="en-US" altLang="ko-KR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: 2021</a:t>
            </a:r>
            <a:r>
              <a:rPr lang="ko-KR" altLang="en-US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년 </a:t>
            </a:r>
            <a:r>
              <a:rPr lang="en-US" altLang="ko-KR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7</a:t>
            </a:r>
            <a:r>
              <a:rPr lang="ko-KR" altLang="en-US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월 </a:t>
            </a:r>
            <a:r>
              <a:rPr lang="en-US" altLang="ko-KR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22</a:t>
            </a:r>
            <a:r>
              <a:rPr lang="ko-KR" altLang="en-US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일</a:t>
            </a:r>
            <a:endParaRPr lang="en-US" altLang="ko-KR" sz="2800" dirty="0" smtClean="0"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                                            제 출 자 </a:t>
            </a:r>
            <a:r>
              <a:rPr lang="en-US" altLang="ko-KR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: </a:t>
            </a:r>
            <a:r>
              <a:rPr lang="ko-KR" altLang="en-US" sz="28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임 한 솔</a:t>
            </a:r>
          </a:p>
        </p:txBody>
      </p:sp>
    </p:spTree>
    <p:extLst>
      <p:ext uri="{BB962C8B-B14F-4D97-AF65-F5344CB8AC3E}">
        <p14:creationId xmlns:p14="http://schemas.microsoft.com/office/powerpoint/2010/main" val="31410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467359" y="426720"/>
            <a:ext cx="8129793" cy="680720"/>
          </a:xfrm>
          <a:prstGeom prst="roundRect">
            <a:avLst/>
          </a:prstGeom>
          <a:gradFill>
            <a:gsLst>
              <a:gs pos="5500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2. </a:t>
            </a:r>
            <a:r>
              <a:rPr lang="ko-KR" altLang="en-US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분석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– 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페르소나 모델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pic>
        <p:nvPicPr>
          <p:cNvPr id="3" name="그림 2"/>
          <p:cNvPicPr preferRelativeResize="0">
            <a:picLocks/>
          </p:cNvPicPr>
          <p:nvPr/>
        </p:nvPicPr>
        <p:blipFill rotWithShape="1">
          <a:blip r:embed="rId2"/>
          <a:srcRect l="82121" t="28003" r="9005" b="41113"/>
          <a:stretch/>
        </p:blipFill>
        <p:spPr>
          <a:xfrm>
            <a:off x="6274345" y="1622323"/>
            <a:ext cx="1341796" cy="1800001"/>
          </a:xfrm>
          <a:prstGeom prst="rect">
            <a:avLst/>
          </a:prstGeom>
          <a:effectLst>
            <a:softEdge rad="127000"/>
          </a:effectLst>
        </p:spPr>
      </p:pic>
      <p:pic>
        <p:nvPicPr>
          <p:cNvPr id="6" name="그림 5"/>
          <p:cNvPicPr preferRelativeResize="0">
            <a:picLocks/>
          </p:cNvPicPr>
          <p:nvPr/>
        </p:nvPicPr>
        <p:blipFill rotWithShape="1">
          <a:blip r:embed="rId2"/>
          <a:srcRect l="71872" t="23337" r="17323" b="43979"/>
          <a:stretch/>
        </p:blipFill>
        <p:spPr>
          <a:xfrm>
            <a:off x="691946" y="1622324"/>
            <a:ext cx="1440000" cy="1800000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8" name="모서리가 둥근 직사각형 7"/>
          <p:cNvSpPr/>
          <p:nvPr/>
        </p:nvSpPr>
        <p:spPr>
          <a:xfrm>
            <a:off x="2131946" y="1622324"/>
            <a:ext cx="3915226" cy="4280766"/>
          </a:xfrm>
          <a:prstGeom prst="roundRect">
            <a:avLst>
              <a:gd name="adj" fmla="val 3483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이름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: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김철수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성별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: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남성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나이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: 30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대 중반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직업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: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회사원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정보</a:t>
            </a:r>
            <a:endParaRPr lang="en-US" altLang="ko-KR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 marL="285750" indent="-19050">
              <a:lnSpc>
                <a:spcPct val="150000"/>
              </a:lnSpc>
              <a:buFontTx/>
              <a:buChar char="-"/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외향적이고 사교적인 성격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 marL="285750" indent="-19050">
              <a:lnSpc>
                <a:spcPct val="150000"/>
              </a:lnSpc>
              <a:buFontTx/>
              <a:buChar char="-"/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워라벨을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중시하며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퇴근 후에       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 marL="266700"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  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취미활동 모임을 </a:t>
            </a:r>
            <a:r>
              <a:rPr lang="ko-KR" altLang="en-US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자주 나감</a:t>
            </a: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   -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주로 스포츠 프로그램이나 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     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액션영화를 즐겨봄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</a:t>
            </a:r>
            <a:endParaRPr lang="en-US" altLang="ko-KR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7616141" y="1622323"/>
            <a:ext cx="3915226" cy="4280767"/>
          </a:xfrm>
          <a:prstGeom prst="roundRect">
            <a:avLst>
              <a:gd name="adj" fmla="val 3483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이름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: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이영희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성별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: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여성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나이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: 30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대 초반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직업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: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프리랜서 작가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buAutoNum type="arabicPeriod"/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정보</a:t>
            </a:r>
            <a:endParaRPr lang="en-US" altLang="ko-KR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 marL="285750" indent="-19050">
              <a:lnSpc>
                <a:spcPct val="150000"/>
              </a:lnSpc>
              <a:buFontTx/>
              <a:buChar char="-"/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내성적이고 정적인 활동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 marL="266700"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 (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영화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공연 감상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)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을 좋아함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</a:t>
            </a:r>
          </a:p>
          <a:p>
            <a:pPr marL="285750" indent="-19050">
              <a:lnSpc>
                <a:spcPct val="150000"/>
              </a:lnSpc>
              <a:buFontTx/>
              <a:buChar char="-"/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직업특성상 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하루종일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PC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를 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 marL="266700"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 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사용하고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 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틈틈히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유튜브를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 marL="266700"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 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통해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드라마나 예능을 즐겨봄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02872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717548" y="2381814"/>
            <a:ext cx="6588498" cy="1171614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9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5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3. UI/UX </a:t>
            </a:r>
            <a:r>
              <a:rPr lang="ko-KR" altLang="en-US" sz="5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전략 도출</a:t>
            </a:r>
            <a:endParaRPr lang="ko-KR" altLang="en-US" sz="54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297031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81" y="3992703"/>
            <a:ext cx="2863344" cy="1910387"/>
          </a:xfrm>
          <a:prstGeom prst="rect">
            <a:avLst/>
          </a:prstGeom>
          <a:effectLst>
            <a:softEdge rad="38100"/>
          </a:effectLst>
        </p:spPr>
      </p:pic>
      <p:sp>
        <p:nvSpPr>
          <p:cNvPr id="7" name="모서리가 둥근 직사각형 6"/>
          <p:cNvSpPr/>
          <p:nvPr/>
        </p:nvSpPr>
        <p:spPr>
          <a:xfrm>
            <a:off x="467359" y="426720"/>
            <a:ext cx="8129793" cy="680720"/>
          </a:xfrm>
          <a:prstGeom prst="roundRect">
            <a:avLst/>
          </a:prstGeom>
          <a:gradFill>
            <a:gsLst>
              <a:gs pos="5500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3. UI/UX </a:t>
            </a:r>
            <a:r>
              <a:rPr lang="ko-KR" altLang="en-US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전략 도출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– 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무드보드 이미지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7525749" y="1435261"/>
            <a:ext cx="3915226" cy="4467829"/>
          </a:xfrm>
          <a:prstGeom prst="roundRect">
            <a:avLst>
              <a:gd name="adj" fmla="val 3483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동영상</a:t>
            </a: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콘텐츠의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다양성과 품질을 중요하게 생각한다는 사용자 조사결과를 토대로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 </a:t>
            </a: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  <a:buAutoNum type="arabicPeriod"/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풍부하고 다양함 </a:t>
            </a:r>
            <a:endParaRPr lang="en-US" altLang="ko-KR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2.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영화관 혹은 드라마 현장에 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 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와있는 듯한 현장감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3.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스트레스 해소 및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휴식 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위의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3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가지 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컨셉을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바탕으로 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이미지화 하였음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</a:t>
            </a:r>
            <a:endParaRPr lang="en-US" altLang="ko-KR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81" y="1510929"/>
            <a:ext cx="2863344" cy="1796151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19" y="1510930"/>
            <a:ext cx="3017362" cy="1431659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99" y="4175760"/>
            <a:ext cx="2948782" cy="1601333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83181" y="2678575"/>
            <a:ext cx="3130922" cy="1981200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375793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467359" y="426720"/>
            <a:ext cx="8129793" cy="680720"/>
          </a:xfrm>
          <a:prstGeom prst="roundRect">
            <a:avLst/>
          </a:prstGeom>
          <a:gradFill>
            <a:gsLst>
              <a:gs pos="5500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3. UI/UX </a:t>
            </a:r>
            <a:r>
              <a:rPr lang="ko-KR" altLang="en-US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전략 도출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– 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무드보드 색상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1255766" y="3117524"/>
            <a:ext cx="8629914" cy="1534433"/>
            <a:chOff x="1255766" y="3035172"/>
            <a:chExt cx="8629914" cy="1534433"/>
          </a:xfrm>
        </p:grpSpPr>
        <p:sp>
          <p:nvSpPr>
            <p:cNvPr id="19" name="TextBox 18"/>
            <p:cNvSpPr txBox="1"/>
            <p:nvPr/>
          </p:nvSpPr>
          <p:spPr>
            <a:xfrm>
              <a:off x="1255766" y="3035172"/>
              <a:ext cx="862991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보조 색상 </a:t>
              </a:r>
              <a:r>
                <a:rPr lang="en-US" altLang="ko-KR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: </a:t>
              </a:r>
              <a:r>
                <a:rPr lang="en-US" altLang="ko-KR" sz="2000" dirty="0">
                  <a:latin typeface="HY수평선M" panose="02030600000101010101" pitchFamily="18" charset="-127"/>
                  <a:ea typeface="HY수평선M" panose="02030600000101010101" pitchFamily="18" charset="-127"/>
                </a:rPr>
                <a:t>#</a:t>
              </a:r>
              <a:r>
                <a:rPr lang="en-US" altLang="ko-KR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b3d465 / #80c269 / #90e5ff / #448aca / #a84200</a:t>
              </a:r>
              <a:endParaRPr lang="en-US" altLang="ko-KR" sz="2000" dirty="0">
                <a:latin typeface="HY수평선M" panose="02030600000101010101" pitchFamily="18" charset="-127"/>
                <a:ea typeface="HY수평선M" panose="02030600000101010101" pitchFamily="18" charset="-127"/>
              </a:endParaRPr>
            </a:p>
          </p:txBody>
        </p:sp>
        <p:pic>
          <p:nvPicPr>
            <p:cNvPr id="22" name="그림 2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01" t="42213" r="55858" b="45184"/>
            <a:stretch/>
          </p:blipFill>
          <p:spPr>
            <a:xfrm>
              <a:off x="2677171" y="3705748"/>
              <a:ext cx="6781789" cy="863857"/>
            </a:xfrm>
            <a:prstGeom prst="rect">
              <a:avLst/>
            </a:prstGeom>
          </p:spPr>
        </p:pic>
      </p:grpSp>
      <p:grpSp>
        <p:nvGrpSpPr>
          <p:cNvPr id="25" name="그룹 24"/>
          <p:cNvGrpSpPr/>
          <p:nvPr/>
        </p:nvGrpSpPr>
        <p:grpSpPr>
          <a:xfrm>
            <a:off x="605526" y="1312711"/>
            <a:ext cx="7991626" cy="1503296"/>
            <a:chOff x="605526" y="1312711"/>
            <a:chExt cx="7991626" cy="1503296"/>
          </a:xfrm>
        </p:grpSpPr>
        <p:sp>
          <p:nvSpPr>
            <p:cNvPr id="17" name="TextBox 16"/>
            <p:cNvSpPr txBox="1"/>
            <p:nvPr/>
          </p:nvSpPr>
          <p:spPr>
            <a:xfrm>
              <a:off x="605526" y="1312711"/>
              <a:ext cx="799162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주요 색상 </a:t>
              </a:r>
              <a:r>
                <a:rPr lang="en-US" altLang="ko-KR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: </a:t>
              </a:r>
              <a:r>
                <a:rPr lang="en-US" altLang="ko-KR" sz="2000" dirty="0">
                  <a:latin typeface="HY수평선M" panose="02030600000101010101" pitchFamily="18" charset="-127"/>
                  <a:ea typeface="HY수평선M" panose="02030600000101010101" pitchFamily="18" charset="-127"/>
                </a:rPr>
                <a:t>#</a:t>
              </a:r>
              <a:r>
                <a:rPr lang="en-US" altLang="ko-KR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0b7100</a:t>
              </a:r>
              <a:r>
                <a:rPr lang="ko-KR" altLang="en-US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 </a:t>
              </a:r>
              <a:r>
                <a:rPr lang="en-US" altLang="ko-KR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/ </a:t>
              </a:r>
              <a:r>
                <a:rPr lang="en-US" altLang="ko-KR" sz="2000" dirty="0">
                  <a:latin typeface="HY수평선M" panose="02030600000101010101" pitchFamily="18" charset="-127"/>
                  <a:ea typeface="HY수평선M" panose="02030600000101010101" pitchFamily="18" charset="-127"/>
                </a:rPr>
                <a:t>#</a:t>
              </a:r>
              <a:r>
                <a:rPr lang="en-US" altLang="ko-KR" sz="2000" dirty="0" err="1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ffffff</a:t>
              </a:r>
              <a:r>
                <a:rPr lang="en-US" altLang="ko-KR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 / </a:t>
              </a:r>
              <a:r>
                <a:rPr lang="en-US" altLang="ko-KR" sz="2000" dirty="0">
                  <a:latin typeface="HY수평선M" panose="02030600000101010101" pitchFamily="18" charset="-127"/>
                  <a:ea typeface="HY수평선M" panose="02030600000101010101" pitchFamily="18" charset="-127"/>
                </a:rPr>
                <a:t>#</a:t>
              </a:r>
              <a:r>
                <a:rPr lang="en-US" altLang="ko-KR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000000  </a:t>
              </a:r>
              <a:endParaRPr lang="en-US" altLang="ko-KR" sz="2000" dirty="0">
                <a:latin typeface="HY수평선M" panose="02030600000101010101" pitchFamily="18" charset="-127"/>
                <a:ea typeface="HY수평선M" panose="02030600000101010101" pitchFamily="18" charset="-127"/>
              </a:endParaRPr>
            </a:p>
          </p:txBody>
        </p:sp>
        <p:pic>
          <p:nvPicPr>
            <p:cNvPr id="23" name="그림 2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79" t="10747" r="70506" b="75744"/>
            <a:stretch/>
          </p:blipFill>
          <p:spPr>
            <a:xfrm>
              <a:off x="2123890" y="1890033"/>
              <a:ext cx="3596190" cy="925974"/>
            </a:xfrm>
            <a:prstGeom prst="rect">
              <a:avLst/>
            </a:prstGeom>
          </p:spPr>
        </p:pic>
      </p:grpSp>
      <p:grpSp>
        <p:nvGrpSpPr>
          <p:cNvPr id="27" name="그룹 26"/>
          <p:cNvGrpSpPr/>
          <p:nvPr/>
        </p:nvGrpSpPr>
        <p:grpSpPr>
          <a:xfrm>
            <a:off x="2123890" y="4953474"/>
            <a:ext cx="2716794" cy="1274606"/>
            <a:chOff x="2123890" y="4953474"/>
            <a:chExt cx="2716794" cy="1274606"/>
          </a:xfrm>
        </p:grpSpPr>
        <p:sp>
          <p:nvSpPr>
            <p:cNvPr id="20" name="TextBox 19"/>
            <p:cNvSpPr txBox="1"/>
            <p:nvPr/>
          </p:nvSpPr>
          <p:spPr>
            <a:xfrm>
              <a:off x="2123890" y="4953474"/>
              <a:ext cx="271679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강조 색상 </a:t>
              </a:r>
              <a:r>
                <a:rPr lang="en-US" altLang="ko-KR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: </a:t>
              </a:r>
              <a:r>
                <a:rPr lang="en-US" altLang="ko-KR" sz="2000" dirty="0">
                  <a:latin typeface="HY수평선M" panose="02030600000101010101" pitchFamily="18" charset="-127"/>
                  <a:ea typeface="HY수평선M" panose="02030600000101010101" pitchFamily="18" charset="-127"/>
                </a:rPr>
                <a:t>#</a:t>
              </a:r>
              <a:r>
                <a:rPr lang="en-US" altLang="ko-KR" sz="2000" dirty="0" smtClean="0">
                  <a:latin typeface="HY수평선M" panose="02030600000101010101" pitchFamily="18" charset="-127"/>
                  <a:ea typeface="HY수평선M" panose="02030600000101010101" pitchFamily="18" charset="-127"/>
                </a:rPr>
                <a:t>f39700</a:t>
              </a:r>
              <a:endParaRPr lang="en-US" altLang="ko-KR" sz="2000" dirty="0">
                <a:latin typeface="HY수평선M" panose="02030600000101010101" pitchFamily="18" charset="-127"/>
                <a:ea typeface="HY수평선M" panose="02030600000101010101" pitchFamily="18" charset="-127"/>
              </a:endParaRPr>
            </a:p>
          </p:txBody>
        </p:sp>
        <p:pic>
          <p:nvPicPr>
            <p:cNvPr id="24" name="그림 23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36" t="72695" r="85209" b="14113"/>
            <a:stretch/>
          </p:blipFill>
          <p:spPr>
            <a:xfrm>
              <a:off x="3556000" y="5445024"/>
              <a:ext cx="1137920" cy="7830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76603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모서리가 둥근 직사각형 6"/>
          <p:cNvSpPr/>
          <p:nvPr/>
        </p:nvSpPr>
        <p:spPr>
          <a:xfrm>
            <a:off x="467359" y="426720"/>
            <a:ext cx="11064241" cy="680720"/>
          </a:xfrm>
          <a:prstGeom prst="roundRect">
            <a:avLst/>
          </a:prstGeom>
          <a:gradFill>
            <a:gsLst>
              <a:gs pos="5500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3. UI/UX </a:t>
            </a:r>
            <a:r>
              <a:rPr lang="ko-KR" altLang="en-US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전략 도출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– 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무드보드 글자체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/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키워드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/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아이콘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15686" y="1383913"/>
            <a:ext cx="1446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글자체</a:t>
            </a:r>
            <a:endParaRPr lang="en-US" altLang="ko-KR" sz="2400" dirty="0"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802641" y="1967498"/>
            <a:ext cx="5537199" cy="1896050"/>
          </a:xfrm>
          <a:prstGeom prst="roundRect">
            <a:avLst>
              <a:gd name="adj" fmla="val 3483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2400" dirty="0" err="1" smtClean="0">
                <a:solidFill>
                  <a:schemeClr val="tx1"/>
                </a:solidFill>
                <a:latin typeface="Century" panose="02040604050505020304" pitchFamily="18" charset="0"/>
                <a:ea typeface="HY수평선M" panose="02030600000101010101" pitchFamily="18" charset="-127"/>
              </a:rPr>
              <a:t>센츄리</a:t>
            </a:r>
            <a:r>
              <a:rPr lang="ko-KR" altLang="en-US" sz="2400" dirty="0" smtClean="0">
                <a:solidFill>
                  <a:schemeClr val="tx1"/>
                </a:solidFill>
                <a:latin typeface="Century" panose="02040604050505020304" pitchFamily="18" charset="0"/>
                <a:ea typeface="HY수평선M" panose="02030600000101010101" pitchFamily="18" charset="-127"/>
              </a:rPr>
              <a:t>                  </a:t>
            </a:r>
            <a:r>
              <a:rPr lang="en-US" altLang="ko-KR" sz="2400" dirty="0" smtClean="0">
                <a:solidFill>
                  <a:schemeClr val="tx1"/>
                </a:solidFill>
                <a:latin typeface="Century" panose="02040604050505020304" pitchFamily="18" charset="0"/>
                <a:ea typeface="HY수평선M" panose="02030600000101010101" pitchFamily="18" charset="-127"/>
              </a:rPr>
              <a:t>Century</a:t>
            </a:r>
            <a:endParaRPr lang="en-US" altLang="ko-KR" sz="2400" dirty="0">
              <a:solidFill>
                <a:schemeClr val="tx1"/>
              </a:solidFill>
              <a:latin typeface="Century" panose="02040604050505020304" pitchFamily="18" charset="0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2400" dirty="0" err="1">
                <a:solidFill>
                  <a:schemeClr val="tx1"/>
                </a:solidFill>
                <a:latin typeface="Century Gothic" panose="020B0502020202020204" pitchFamily="34" charset="0"/>
                <a:ea typeface="HY수평선M" panose="02030600000101010101" pitchFamily="18" charset="-127"/>
              </a:rPr>
              <a:t>센츄리</a:t>
            </a:r>
            <a:r>
              <a:rPr lang="ko-KR" altLang="en-US" sz="2400" dirty="0">
                <a:solidFill>
                  <a:schemeClr val="tx1"/>
                </a:solidFill>
                <a:latin typeface="Century Gothic" panose="020B0502020202020204" pitchFamily="34" charset="0"/>
                <a:ea typeface="HY수평선M" panose="02030600000101010101" pitchFamily="18" charset="-127"/>
              </a:rPr>
              <a:t> 고딕          </a:t>
            </a:r>
            <a:r>
              <a:rPr lang="en-US" altLang="ko-KR" sz="2400" dirty="0" smtClean="0">
                <a:solidFill>
                  <a:schemeClr val="tx1"/>
                </a:solidFill>
                <a:latin typeface="Century Gothic" panose="020B0502020202020204" pitchFamily="34" charset="0"/>
                <a:ea typeface="HY수평선M" panose="02030600000101010101" pitchFamily="18" charset="-127"/>
              </a:rPr>
              <a:t>Century </a:t>
            </a:r>
            <a:r>
              <a:rPr lang="en-US" altLang="ko-KR" sz="2400" dirty="0">
                <a:solidFill>
                  <a:schemeClr val="tx1"/>
                </a:solidFill>
                <a:latin typeface="Century Gothic" panose="020B0502020202020204" pitchFamily="34" charset="0"/>
                <a:ea typeface="HY수평선M" panose="02030600000101010101" pitchFamily="18" charset="-127"/>
              </a:rPr>
              <a:t>Gothic</a:t>
            </a: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ko-KR" altLang="en-US" sz="2400" dirty="0" err="1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센츄리</a:t>
            </a:r>
            <a:r>
              <a:rPr lang="ko-KR" altLang="en-US" sz="2400" dirty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 </a:t>
            </a:r>
            <a:r>
              <a:rPr lang="ko-KR" altLang="en-US" sz="2400" dirty="0" err="1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스쿨북</a:t>
            </a:r>
            <a:r>
              <a:rPr lang="ko-KR" altLang="en-US" sz="2400" dirty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      </a:t>
            </a:r>
            <a:r>
              <a:rPr lang="en-US" altLang="ko-KR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Century Schoolbook</a:t>
            </a:r>
            <a:endParaRPr lang="en-US" altLang="ko-KR" sz="2400" dirty="0">
              <a:solidFill>
                <a:schemeClr val="tx1"/>
              </a:solidFill>
              <a:latin typeface="Century Schoolbook" panose="02040604050505020304" pitchFamily="18" charset="0"/>
              <a:ea typeface="HY수평선M" panose="02030600000101010101" pitchFamily="18" charset="-127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15686" y="4055993"/>
            <a:ext cx="1446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키워드</a:t>
            </a:r>
            <a:endParaRPr lang="en-US" altLang="ko-KR" sz="2400" dirty="0"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802641" y="4639578"/>
            <a:ext cx="5537199" cy="1334502"/>
          </a:xfrm>
          <a:prstGeom prst="roundRect">
            <a:avLst>
              <a:gd name="adj" fmla="val 3483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ko-KR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  #</a:t>
            </a:r>
            <a:r>
              <a:rPr lang="ko-KR" altLang="en-US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다양함     </a:t>
            </a:r>
            <a:r>
              <a:rPr lang="en-US" altLang="ko-KR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#</a:t>
            </a:r>
            <a:r>
              <a:rPr lang="ko-KR" altLang="en-US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고품질     </a:t>
            </a:r>
            <a:r>
              <a:rPr lang="en-US" altLang="ko-KR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#</a:t>
            </a:r>
            <a:r>
              <a:rPr lang="ko-KR" altLang="en-US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현장감</a:t>
            </a:r>
            <a:endParaRPr lang="en-US" altLang="ko-KR" sz="2400" dirty="0" smtClean="0">
              <a:solidFill>
                <a:schemeClr val="tx1"/>
              </a:solidFill>
              <a:latin typeface="Century Schoolbook" panose="02040604050505020304" pitchFamily="18" charset="0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r>
              <a:rPr lang="en-US" altLang="ko-KR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  #</a:t>
            </a:r>
            <a:r>
              <a:rPr lang="ko-KR" altLang="en-US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오감만족      </a:t>
            </a:r>
            <a:r>
              <a:rPr lang="en-US" altLang="ko-KR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#</a:t>
            </a:r>
            <a:r>
              <a:rPr lang="ko-KR" altLang="en-US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휴식</a:t>
            </a:r>
            <a:r>
              <a:rPr lang="en-US" altLang="ko-KR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&amp;</a:t>
            </a:r>
            <a:r>
              <a:rPr lang="ko-KR" altLang="en-US" sz="2400" dirty="0" smtClean="0">
                <a:solidFill>
                  <a:schemeClr val="tx1"/>
                </a:solidFill>
                <a:latin typeface="Century Schoolbook" panose="02040604050505020304" pitchFamily="18" charset="0"/>
                <a:ea typeface="HY수평선M" panose="02030600000101010101" pitchFamily="18" charset="-127"/>
              </a:rPr>
              <a:t>스트레스 해소</a:t>
            </a:r>
            <a:endParaRPr lang="en-US" altLang="ko-KR" sz="2400" dirty="0">
              <a:solidFill>
                <a:schemeClr val="tx1"/>
              </a:solidFill>
              <a:latin typeface="Century Schoolbook" panose="02040604050505020304" pitchFamily="18" charset="0"/>
              <a:ea typeface="HY수평선M" panose="02030600000101010101" pitchFamily="18" charset="-127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7160518" y="1383913"/>
            <a:ext cx="14467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아이콘</a:t>
            </a:r>
            <a:endParaRPr lang="en-US" altLang="ko-KR" sz="2400" dirty="0"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29" name="모서리가 둥근 직사각형 28"/>
          <p:cNvSpPr/>
          <p:nvPr/>
        </p:nvSpPr>
        <p:spPr>
          <a:xfrm>
            <a:off x="7160518" y="2052702"/>
            <a:ext cx="4262119" cy="4006582"/>
          </a:xfrm>
          <a:prstGeom prst="roundRect">
            <a:avLst>
              <a:gd name="adj" fmla="val 3483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  <a:spcBef>
                <a:spcPts val="300"/>
              </a:spcBef>
              <a:spcAft>
                <a:spcPts val="300"/>
              </a:spcAft>
            </a:pPr>
            <a:endParaRPr lang="en-US" altLang="ko-KR" sz="2400" dirty="0">
              <a:solidFill>
                <a:schemeClr val="tx1"/>
              </a:solidFill>
              <a:latin typeface="Century Schoolbook" panose="02040604050505020304" pitchFamily="18" charset="0"/>
              <a:ea typeface="HY수평선M" panose="02030600000101010101" pitchFamily="18" charset="-127"/>
            </a:endParaRPr>
          </a:p>
        </p:txBody>
      </p:sp>
      <p:sp>
        <p:nvSpPr>
          <p:cNvPr id="5" name="실행 단추: 홈 4">
            <a:hlinkClick r:id="" action="ppaction://noaction" highlightClick="1"/>
          </p:cNvPr>
          <p:cNvSpPr/>
          <p:nvPr/>
        </p:nvSpPr>
        <p:spPr>
          <a:xfrm>
            <a:off x="7837682" y="2252997"/>
            <a:ext cx="1080000" cy="1080000"/>
          </a:xfrm>
          <a:prstGeom prst="actionButtonHom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실행 단추: 동영상 5">
            <a:hlinkClick r:id="" action="ppaction://noaction" highlightClick="1"/>
          </p:cNvPr>
          <p:cNvSpPr/>
          <p:nvPr/>
        </p:nvSpPr>
        <p:spPr>
          <a:xfrm>
            <a:off x="7854714" y="3515993"/>
            <a:ext cx="1062968" cy="1080000"/>
          </a:xfrm>
          <a:prstGeom prst="actionButtonMovie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실행 단추: 정보 7">
            <a:hlinkClick r:id="" action="ppaction://noaction" highlightClick="1"/>
          </p:cNvPr>
          <p:cNvSpPr/>
          <p:nvPr/>
        </p:nvSpPr>
        <p:spPr>
          <a:xfrm>
            <a:off x="9738360" y="2298909"/>
            <a:ext cx="1080000" cy="1080000"/>
          </a:xfrm>
          <a:prstGeom prst="actionButtonInformation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실행 단추: 소리 15">
            <a:hlinkClick r:id="" action="ppaction://noaction" highlightClick="1">
              <a:snd r:embed="rId2" name="applause.wav"/>
            </a:hlinkClick>
          </p:cNvPr>
          <p:cNvSpPr/>
          <p:nvPr/>
        </p:nvSpPr>
        <p:spPr>
          <a:xfrm>
            <a:off x="7854714" y="4803117"/>
            <a:ext cx="1080000" cy="1080000"/>
          </a:xfrm>
          <a:prstGeom prst="actionButtonSound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실행 단추: 문서 29">
            <a:hlinkClick r:id="" action="ppaction://noaction" highlightClick="1"/>
          </p:cNvPr>
          <p:cNvSpPr/>
          <p:nvPr/>
        </p:nvSpPr>
        <p:spPr>
          <a:xfrm>
            <a:off x="9738360" y="3515993"/>
            <a:ext cx="1080000" cy="1080000"/>
          </a:xfrm>
          <a:prstGeom prst="actionButtonDocumen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실행 단추: 도움말 31">
            <a:hlinkClick r:id="" action="ppaction://noaction" highlightClick="1"/>
          </p:cNvPr>
          <p:cNvSpPr/>
          <p:nvPr/>
        </p:nvSpPr>
        <p:spPr>
          <a:xfrm>
            <a:off x="9755392" y="4803117"/>
            <a:ext cx="1080000" cy="1080000"/>
          </a:xfrm>
          <a:prstGeom prst="actionButtonHelp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4415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2717548" y="2381814"/>
            <a:ext cx="6588498" cy="1600906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9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7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감사합니다</a:t>
            </a:r>
            <a:r>
              <a:rPr lang="en-US" altLang="ko-KR" sz="7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</a:t>
            </a:r>
            <a:endParaRPr lang="ko-KR" altLang="en-US" sz="72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72735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480291" y="624840"/>
            <a:ext cx="2405149" cy="680720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9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4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목  차</a:t>
            </a:r>
            <a:endParaRPr lang="ko-KR" altLang="en-US" sz="40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1028931" y="1930400"/>
            <a:ext cx="10499681" cy="721360"/>
          </a:xfrm>
          <a:prstGeom prst="roundRect">
            <a:avLst/>
          </a:prstGeom>
          <a:gradFill>
            <a:gsLst>
              <a:gs pos="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0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1. </a:t>
            </a:r>
            <a:r>
              <a:rPr lang="ko-KR" altLang="en-US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조사 </a:t>
            </a:r>
            <a:r>
              <a:rPr lang="en-US" altLang="ko-KR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– </a:t>
            </a:r>
            <a:r>
              <a:rPr lang="ko-KR" altLang="en-US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개요</a:t>
            </a:r>
            <a:r>
              <a:rPr lang="en-US" altLang="ko-KR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 </a:t>
            </a:r>
            <a:r>
              <a:rPr lang="ko-KR" altLang="en-US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설문조사 결과 및 요약 </a:t>
            </a:r>
            <a:endParaRPr lang="ko-KR" altLang="en-US" sz="24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1017385" y="3276600"/>
            <a:ext cx="10511227" cy="721360"/>
          </a:xfrm>
          <a:prstGeom prst="roundRect">
            <a:avLst/>
          </a:prstGeom>
          <a:gradFill>
            <a:gsLst>
              <a:gs pos="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0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sz="3200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2</a:t>
            </a:r>
            <a:r>
              <a:rPr lang="en-US" altLang="ko-KR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 </a:t>
            </a:r>
            <a:r>
              <a:rPr lang="ko-KR" altLang="en-US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분석 </a:t>
            </a:r>
            <a:r>
              <a:rPr lang="en-US" altLang="ko-KR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– </a:t>
            </a:r>
            <a:r>
              <a:rPr lang="ko-KR" altLang="en-US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경쟁사 분석</a:t>
            </a:r>
            <a:r>
              <a:rPr lang="en-US" altLang="ko-KR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 </a:t>
            </a:r>
            <a:r>
              <a:rPr lang="ko-KR" altLang="en-US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페르소나 모델  </a:t>
            </a:r>
            <a:endParaRPr lang="ko-KR" altLang="en-US" sz="24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017385" y="4622800"/>
            <a:ext cx="10511227" cy="721360"/>
          </a:xfrm>
          <a:prstGeom prst="roundRect">
            <a:avLst/>
          </a:prstGeom>
          <a:gradFill>
            <a:gsLst>
              <a:gs pos="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1000" dirty="0" smtClean="0"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3. UI/UX </a:t>
            </a:r>
            <a:r>
              <a:rPr lang="ko-KR" altLang="en-US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전략 도출 </a:t>
            </a:r>
            <a:r>
              <a:rPr lang="en-US" altLang="ko-KR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– </a:t>
            </a:r>
            <a:r>
              <a:rPr lang="ko-KR" altLang="en-US" sz="32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무드보드</a:t>
            </a:r>
            <a:endParaRPr lang="ko-KR" altLang="en-US" sz="24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1661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3238409" y="2381814"/>
            <a:ext cx="5546776" cy="1171614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9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5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1. </a:t>
            </a:r>
            <a:r>
              <a:rPr lang="ko-KR" altLang="en-US" sz="5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조사</a:t>
            </a:r>
            <a:endParaRPr lang="ko-KR" altLang="en-US" sz="54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13408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467360" y="426720"/>
            <a:ext cx="5801360" cy="680720"/>
          </a:xfrm>
          <a:prstGeom prst="roundRect">
            <a:avLst/>
          </a:prstGeom>
          <a:gradFill>
            <a:gsLst>
              <a:gs pos="5500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1. </a:t>
            </a:r>
            <a:r>
              <a:rPr lang="ko-KR" altLang="en-US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조사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– 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개요</a:t>
            </a: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`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1967836"/>
              </p:ext>
            </p:extLst>
          </p:nvPr>
        </p:nvGraphicFramePr>
        <p:xfrm>
          <a:off x="711200" y="1603587"/>
          <a:ext cx="10607041" cy="420382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81200"/>
                <a:gridCol w="7152640"/>
                <a:gridCol w="1473201"/>
              </a:tblGrid>
              <a:tr h="5299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구 </a:t>
                      </a:r>
                      <a:r>
                        <a:rPr lang="ko-KR" altLang="en-US" baseline="0" dirty="0" smtClean="0">
                          <a:solidFill>
                            <a:schemeClr val="bg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 분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내  용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smtClean="0">
                          <a:solidFill>
                            <a:schemeClr val="bg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비  고</a:t>
                      </a:r>
                      <a:endParaRPr lang="ko-KR" altLang="en-US" dirty="0">
                        <a:solidFill>
                          <a:schemeClr val="bg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</a:tr>
              <a:tr h="728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제품 및 서비스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동영상 플랫폼 및 </a:t>
                      </a:r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스트리밍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 서비스 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(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가칭 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: </a:t>
                      </a:r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솔플렉스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)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 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</a:tr>
              <a:tr h="728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주요 고객층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30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대 남녀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</a:tr>
              <a:tr h="728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비전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맞춤형 동영상 </a:t>
                      </a:r>
                      <a:r>
                        <a:rPr lang="ko-KR" altLang="en-US" dirty="0" err="1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콘텐츠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 및 서비스 제공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</a:tr>
              <a:tr h="72882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클라이언트 요구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다양한 동영상 자료 제공과 차별화된 부가서비스 제공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</a:tr>
              <a:tr h="758592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내년도 목표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고객 층을 확대하여 기존과 차별화된 서비스 제공과 수익 창출</a:t>
                      </a:r>
                      <a:endParaRPr lang="en-US" altLang="ko-KR" dirty="0" smtClean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  <a:p>
                      <a:pPr latinLnBrk="1"/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(</a:t>
                      </a:r>
                      <a:r>
                        <a:rPr lang="ko-KR" altLang="en-US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현재 대비 </a:t>
                      </a:r>
                      <a:r>
                        <a:rPr lang="en-US" altLang="ko-KR" dirty="0" smtClean="0">
                          <a:solidFill>
                            <a:schemeClr val="tx1"/>
                          </a:solidFill>
                          <a:latin typeface="HY수평선M" panose="02030600000101010101" pitchFamily="18" charset="-127"/>
                          <a:ea typeface="HY수평선M" panose="02030600000101010101" pitchFamily="18" charset="-127"/>
                        </a:rPr>
                        <a:t>150%)</a:t>
                      </a:r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>
                        <a:solidFill>
                          <a:schemeClr val="tx1"/>
                        </a:solidFill>
                        <a:latin typeface="HY수평선M" panose="02030600000101010101" pitchFamily="18" charset="-127"/>
                        <a:ea typeface="HY수평선M" panose="02030600000101010101" pitchFamily="18" charset="-127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3766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모서리가 둥근 직사각형 9"/>
          <p:cNvSpPr/>
          <p:nvPr/>
        </p:nvSpPr>
        <p:spPr>
          <a:xfrm>
            <a:off x="467359" y="426720"/>
            <a:ext cx="8129793" cy="680720"/>
          </a:xfrm>
          <a:prstGeom prst="roundRect">
            <a:avLst/>
          </a:prstGeom>
          <a:gradFill>
            <a:gsLst>
              <a:gs pos="5500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1</a:t>
            </a: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 </a:t>
            </a:r>
            <a:r>
              <a:rPr lang="ko-KR" altLang="en-US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조사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- 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설문조사 결과 및 요약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(1)</a:t>
            </a: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`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pic>
        <p:nvPicPr>
          <p:cNvPr id="4" name="Picture 5"/>
          <p:cNvPicPr preferRelativeResize="0">
            <a:picLocks noChangeArrowheads="1"/>
          </p:cNvPicPr>
          <p:nvPr/>
        </p:nvPicPr>
        <p:blipFill rotWithShape="1">
          <a:blip r:embed="rId2"/>
          <a:srcRect l="9766" t="29167" r="30759" b="15425"/>
          <a:stretch/>
        </p:blipFill>
        <p:spPr bwMode="auto">
          <a:xfrm>
            <a:off x="756727" y="1421962"/>
            <a:ext cx="5040000" cy="252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3"/>
          <a:srcRect l="10547" t="25695" r="16015" b="17360"/>
          <a:stretch>
            <a:fillRect/>
          </a:stretch>
        </p:blipFill>
        <p:spPr bwMode="auto">
          <a:xfrm>
            <a:off x="6397007" y="1419216"/>
            <a:ext cx="5040000" cy="2519999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2" name="모서리가 둥근 직사각형 11"/>
          <p:cNvSpPr/>
          <p:nvPr/>
        </p:nvSpPr>
        <p:spPr>
          <a:xfrm>
            <a:off x="664130" y="4158394"/>
            <a:ext cx="10772877" cy="1953039"/>
          </a:xfrm>
          <a:prstGeom prst="roundRect">
            <a:avLst/>
          </a:prstGeom>
          <a:gradFill>
            <a:gsLst>
              <a:gs pos="55000">
                <a:schemeClr val="accent1">
                  <a:lumMod val="20000"/>
                  <a:lumOff val="80000"/>
                </a:schemeClr>
              </a:gs>
              <a:gs pos="7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수도권 지역의 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30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대 남녀를 대상으로 </a:t>
            </a:r>
            <a:r>
              <a:rPr lang="ko-KR" altLang="en-US" sz="2400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설문조사한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결과</a:t>
            </a:r>
            <a:endParaRPr lang="en-US" altLang="ko-KR" sz="2400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동영상 시청을 위해 주로 사용하는 플랫폼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(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프로그램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)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은 </a:t>
            </a:r>
            <a:r>
              <a:rPr lang="ko-KR" altLang="en-US" sz="2400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유튜브이며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선택한 프로그램에서 가장 중요하게 보는 부분은 </a:t>
            </a:r>
            <a:r>
              <a:rPr lang="ko-KR" altLang="en-US" sz="2400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콘텐츠의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다양성 이었음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1782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7"/>
          <p:cNvPicPr preferRelativeResize="0">
            <a:picLocks noChangeArrowheads="1"/>
          </p:cNvPicPr>
          <p:nvPr/>
        </p:nvPicPr>
        <p:blipFill>
          <a:blip r:embed="rId2"/>
          <a:srcRect l="10156" t="12500" r="19531" b="29167"/>
          <a:stretch>
            <a:fillRect/>
          </a:stretch>
        </p:blipFill>
        <p:spPr bwMode="auto">
          <a:xfrm>
            <a:off x="664130" y="1410562"/>
            <a:ext cx="5040000" cy="252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7" name="Picture 8"/>
          <p:cNvPicPr preferRelativeResize="0">
            <a:picLocks noChangeArrowheads="1"/>
          </p:cNvPicPr>
          <p:nvPr/>
        </p:nvPicPr>
        <p:blipFill>
          <a:blip r:embed="rId3"/>
          <a:srcRect l="10156" t="18056" r="13671" b="25694"/>
          <a:stretch>
            <a:fillRect/>
          </a:stretch>
        </p:blipFill>
        <p:spPr bwMode="auto">
          <a:xfrm>
            <a:off x="6397007" y="1410562"/>
            <a:ext cx="5040000" cy="252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2" name="모서리가 둥근 직사각형 11"/>
          <p:cNvSpPr/>
          <p:nvPr/>
        </p:nvSpPr>
        <p:spPr>
          <a:xfrm>
            <a:off x="664130" y="4158394"/>
            <a:ext cx="10772877" cy="1953039"/>
          </a:xfrm>
          <a:prstGeom prst="roundRect">
            <a:avLst/>
          </a:prstGeom>
          <a:gradFill>
            <a:gsLst>
              <a:gs pos="55000">
                <a:schemeClr val="accent1">
                  <a:lumMod val="20000"/>
                  <a:lumOff val="80000"/>
                </a:schemeClr>
              </a:gs>
              <a:gs pos="7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주로 시청하는 </a:t>
            </a:r>
            <a:r>
              <a:rPr lang="ko-KR" altLang="en-US" sz="2400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콘텐츠의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장르는 드라마와 예능이 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81.3%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로 대다수였으며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동영상 프로그램에서 개선되었으면 하는 부분은 </a:t>
            </a:r>
            <a:r>
              <a:rPr lang="ko-KR" altLang="en-US" sz="2400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콘텐츠의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품질이 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68.8%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로 드라마 혹은 예능을 고품질의 </a:t>
            </a:r>
            <a:r>
              <a:rPr lang="ko-KR" altLang="en-US" sz="2400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콘텐츠로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시청을 원하는 경향이 큼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467359" y="426720"/>
            <a:ext cx="8129793" cy="680720"/>
          </a:xfrm>
          <a:prstGeom prst="roundRect">
            <a:avLst/>
          </a:prstGeom>
          <a:gradFill>
            <a:gsLst>
              <a:gs pos="5500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1</a:t>
            </a: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 </a:t>
            </a:r>
            <a:r>
              <a:rPr lang="ko-KR" altLang="en-US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조사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- 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설문조사 결과 및 요약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(2)</a:t>
            </a: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`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0402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9"/>
          <p:cNvPicPr preferRelativeResize="0">
            <a:picLocks noChangeArrowheads="1"/>
          </p:cNvPicPr>
          <p:nvPr/>
        </p:nvPicPr>
        <p:blipFill>
          <a:blip r:embed="rId2"/>
          <a:srcRect l="10156" t="23611" r="19140" b="20833"/>
          <a:stretch>
            <a:fillRect/>
          </a:stretch>
        </p:blipFill>
        <p:spPr bwMode="auto">
          <a:xfrm>
            <a:off x="664130" y="1444695"/>
            <a:ext cx="3240000" cy="252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9" name="Picture 10"/>
          <p:cNvPicPr preferRelativeResize="0">
            <a:picLocks noChangeArrowheads="1"/>
          </p:cNvPicPr>
          <p:nvPr/>
        </p:nvPicPr>
        <p:blipFill>
          <a:blip r:embed="rId3"/>
          <a:srcRect l="10937" t="20139" r="12500" b="22222"/>
          <a:stretch>
            <a:fillRect/>
          </a:stretch>
        </p:blipFill>
        <p:spPr bwMode="auto">
          <a:xfrm>
            <a:off x="4309705" y="1444695"/>
            <a:ext cx="3240000" cy="252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pic>
        <p:nvPicPr>
          <p:cNvPr id="11" name="Picture 11"/>
          <p:cNvPicPr preferRelativeResize="0">
            <a:picLocks noChangeArrowheads="1"/>
          </p:cNvPicPr>
          <p:nvPr/>
        </p:nvPicPr>
        <p:blipFill>
          <a:blip r:embed="rId4"/>
          <a:srcRect l="10156" t="17361" r="12890" b="25000"/>
          <a:stretch>
            <a:fillRect/>
          </a:stretch>
        </p:blipFill>
        <p:spPr bwMode="auto">
          <a:xfrm>
            <a:off x="7955280" y="1444695"/>
            <a:ext cx="3240000" cy="2520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</p:pic>
      <p:sp>
        <p:nvSpPr>
          <p:cNvPr id="12" name="모서리가 둥근 직사각형 11"/>
          <p:cNvSpPr/>
          <p:nvPr/>
        </p:nvSpPr>
        <p:spPr>
          <a:xfrm>
            <a:off x="664130" y="4158394"/>
            <a:ext cx="10772877" cy="1953039"/>
          </a:xfrm>
          <a:prstGeom prst="roundRect">
            <a:avLst/>
          </a:prstGeom>
          <a:gradFill>
            <a:gsLst>
              <a:gs pos="55000">
                <a:schemeClr val="accent1">
                  <a:lumMod val="20000"/>
                  <a:lumOff val="80000"/>
                </a:schemeClr>
              </a:gs>
              <a:gs pos="74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기존에 동영상 프로그램 이용금액은 무료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(25%)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보다는 유료의 비율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(75%)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이 다수였으며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 </a:t>
            </a:r>
            <a:r>
              <a:rPr lang="ko-KR" altLang="en-US" sz="2400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콘텐츠의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고품질에 못지않게 관련 부가서비스에도 많은 관심을 가지고 있었으며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, </a:t>
            </a:r>
            <a:r>
              <a:rPr lang="ko-KR" altLang="en-US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그에 따른 부가서비스 이용에 금액 지불의사가 있었음</a:t>
            </a:r>
            <a:r>
              <a:rPr lang="en-US" altLang="ko-KR" sz="2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467359" y="426720"/>
            <a:ext cx="8129793" cy="680720"/>
          </a:xfrm>
          <a:prstGeom prst="roundRect">
            <a:avLst/>
          </a:prstGeom>
          <a:gradFill>
            <a:gsLst>
              <a:gs pos="5500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1</a:t>
            </a: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. </a:t>
            </a:r>
            <a:r>
              <a:rPr lang="ko-KR" altLang="en-US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조사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- 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설문조사 결과 및 요약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(3)</a:t>
            </a: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`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69060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모서리가 둥근 직사각형 5"/>
          <p:cNvSpPr/>
          <p:nvPr/>
        </p:nvSpPr>
        <p:spPr>
          <a:xfrm>
            <a:off x="3238409" y="2381814"/>
            <a:ext cx="5546776" cy="1171614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39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5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2. </a:t>
            </a:r>
            <a:r>
              <a:rPr lang="ko-KR" altLang="en-US" sz="54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분석</a:t>
            </a:r>
            <a:endParaRPr lang="ko-KR" altLang="en-US" sz="54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4883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모서리가 둥근 직사각형 11"/>
          <p:cNvSpPr/>
          <p:nvPr/>
        </p:nvSpPr>
        <p:spPr>
          <a:xfrm>
            <a:off x="7042827" y="1241189"/>
            <a:ext cx="4494178" cy="4943474"/>
          </a:xfrm>
          <a:prstGeom prst="roundRect">
            <a:avLst>
              <a:gd name="adj" fmla="val 3483"/>
            </a:avLst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&lt;</a:t>
            </a:r>
            <a:r>
              <a:rPr lang="ko-KR" altLang="en-US" sz="2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장 점</a:t>
            </a:r>
            <a:r>
              <a:rPr lang="en-US" altLang="ko-KR" sz="2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1.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다양한 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콘텐츠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제공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2.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관심사 및 선호도 반영한 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콘텐츠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제공</a:t>
            </a:r>
            <a:endParaRPr lang="en-US" altLang="ko-KR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3.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사용법이 쉽고 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접근성이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용이하여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남녀노소 다양한 연령층이 사용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9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&lt;</a:t>
            </a:r>
            <a:r>
              <a:rPr lang="ko-KR" altLang="en-US" sz="2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단 점</a:t>
            </a:r>
            <a:r>
              <a:rPr lang="en-US" altLang="ko-KR" sz="20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&gt;</a:t>
            </a: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1.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다소 혼란스러운 홈페이지 구성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2.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동영상 시청 중에 중간광고 발생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(</a:t>
            </a:r>
            <a:r>
              <a:rPr lang="ko-KR" altLang="en-US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광고없이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시청하기 위해 별도 요금제</a:t>
            </a:r>
            <a:endParaRPr lang="en-US" altLang="ko-KR" dirty="0" smtClean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dirty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 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가입 필요</a:t>
            </a:r>
            <a:r>
              <a:rPr lang="en-US" altLang="ko-KR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)</a:t>
            </a:r>
            <a:r>
              <a:rPr lang="ko-KR" altLang="en-US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 </a:t>
            </a:r>
            <a:endParaRPr lang="ko-KR" altLang="en-US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467359" y="426720"/>
            <a:ext cx="8129793" cy="680720"/>
          </a:xfrm>
          <a:prstGeom prst="roundRect">
            <a:avLst/>
          </a:prstGeom>
          <a:gradFill>
            <a:gsLst>
              <a:gs pos="55000">
                <a:schemeClr val="bg1"/>
              </a:gs>
              <a:gs pos="74000">
                <a:schemeClr val="bg1"/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US" altLang="ko-KR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2. </a:t>
            </a:r>
            <a:r>
              <a:rPr lang="ko-KR" altLang="en-US" sz="36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사용자 분석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– </a:t>
            </a:r>
            <a:r>
              <a:rPr lang="ko-KR" altLang="en-US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경쟁사 분석 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(</a:t>
            </a:r>
            <a:r>
              <a:rPr lang="ko-KR" altLang="en-US" sz="2800" dirty="0" err="1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유튜브</a:t>
            </a:r>
            <a:r>
              <a:rPr lang="en-US" altLang="ko-KR" sz="2800" dirty="0" smtClean="0">
                <a:solidFill>
                  <a:schemeClr val="tx1"/>
                </a:solidFill>
                <a:latin typeface="HY수평선M" panose="02030600000101010101" pitchFamily="18" charset="-127"/>
                <a:ea typeface="HY수평선M" panose="02030600000101010101" pitchFamily="18" charset="-127"/>
              </a:rPr>
              <a:t>)</a:t>
            </a:r>
            <a:endParaRPr lang="ko-KR" altLang="en-US" sz="3600" dirty="0">
              <a:solidFill>
                <a:schemeClr val="tx1"/>
              </a:solidFill>
              <a:latin typeface="HY수평선M" panose="02030600000101010101" pitchFamily="18" charset="-127"/>
              <a:ea typeface="HY수평선M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rcRect t="11932" b="8673"/>
          <a:stretch/>
        </p:blipFill>
        <p:spPr>
          <a:xfrm>
            <a:off x="629028" y="1422680"/>
            <a:ext cx="6137532" cy="4458571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742700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추억">
  <a:themeElements>
    <a:clrScheme name="추억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388</TotalTime>
  <Words>564</Words>
  <Application>Microsoft Office PowerPoint</Application>
  <PresentationFormat>와이드스크린</PresentationFormat>
  <Paragraphs>89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3" baseType="lpstr">
      <vt:lpstr>HY수평선M</vt:lpstr>
      <vt:lpstr>맑은 고딕</vt:lpstr>
      <vt:lpstr>Calibri</vt:lpstr>
      <vt:lpstr>Calibri Light</vt:lpstr>
      <vt:lpstr>Century</vt:lpstr>
      <vt:lpstr>Century Gothic</vt:lpstr>
      <vt:lpstr>Century Schoolbook</vt:lpstr>
      <vt:lpstr>추억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스마트 문화앱 사용자 조사 분석</dc:title>
  <dc:creator>LENOVO</dc:creator>
  <cp:lastModifiedBy>LENOVO</cp:lastModifiedBy>
  <cp:revision>73</cp:revision>
  <dcterms:created xsi:type="dcterms:W3CDTF">2021-07-22T01:18:02Z</dcterms:created>
  <dcterms:modified xsi:type="dcterms:W3CDTF">2021-07-22T07:51:18Z</dcterms:modified>
</cp:coreProperties>
</file>

<file path=docProps/thumbnail.jpeg>
</file>